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Gothic A1 Bold"/>
      <p:bold r:id="rId16"/>
    </p:embeddedFont>
    <p:embeddedFont>
      <p:font typeface="Gothic A1 Regular"/>
      <p:regular r:id="rId17"/>
    </p:embeddedFont>
    <p:embeddedFont>
      <p:font typeface="Noto Sans CJK KR Medium"/>
      <p:bold r:id="rId18"/>
    </p:embeddedFont>
    <p:embeddedFont>
      <p:font typeface="Gothic A1 SemiBold"/>
      <p:bold r:id="rId19"/>
    </p:embeddedFont>
    <p:embeddedFont>
      <p:font typeface="Gothic A1 Light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19" Target="fonts/font4.fntdata" Type="http://schemas.openxmlformats.org/officeDocument/2006/relationships/font"/><Relationship Id="rId2" Target="presProps.xml" Type="http://schemas.openxmlformats.org/officeDocument/2006/relationships/presProps"/><Relationship Id="rId20" Target="fonts/font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png" Type="http://schemas.openxmlformats.org/officeDocument/2006/relationships/image"/><Relationship Id="rId12" Target="../media/image6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6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9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9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11300" y="2616200"/>
            <a:ext cx="14478000" cy="2641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식물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생장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조건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최적화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및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성장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예측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thic A1 Bold"/>
              </a:rPr>
              <a:t>모델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5715000"/>
            <a:ext cx="13284200" cy="1371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211300" y="60198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89100" y="6210300"/>
            <a:ext cx="431800" cy="381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755900" y="6184900"/>
            <a:ext cx="11087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농업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생산성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향상과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기후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변화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대응을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위한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혁신적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Regular"/>
              </a:rPr>
              <a:t>접근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5400000">
            <a:off x="15836900" y="4978400"/>
            <a:ext cx="3949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2024 2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학기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인공지능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개인별</a:t>
            </a:r>
            <a:r>
              <a:rPr lang="en-US" sz="18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othic A1 Regular"/>
              </a:rPr>
              <a:t>과제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89800" y="7835900"/>
            <a:ext cx="3695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Medium"/>
              </a:rPr>
              <a:t>컴퓨터공학과</a:t>
            </a:r>
            <a:br>
              <a:rPr lang="ko-KR" sz="3000" b="false" i="false" u="none" strike="noStrike">
                <a:solidFill>
                  <a:srgbClr val="000000"/>
                </a:solidFill>
                <a:ea typeface="Noto Sans CJK KR Medium"/>
              </a:rPr>
            </a:br>
            <a:r>
              <a:rPr lang="en-US" sz="3000" b="false" i="false" u="none" strike="noStrike">
                <a:solidFill>
                  <a:srgbClr val="000000"/>
                </a:solidFill>
                <a:latin typeface="Noto Sans CJK KR Medium"/>
              </a:rPr>
              <a:t>2020108264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Medium"/>
              </a:rPr>
              <a:t>양윤석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2552700"/>
            <a:ext cx="15709900" cy="336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5994400"/>
            <a:ext cx="15709900" cy="3352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모델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학습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최적화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방법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8100" y="3314700"/>
            <a:ext cx="150368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데이터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전처리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학습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프로세스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8100" y="4038600"/>
            <a:ext cx="150241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정규화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결측치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처리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시계열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등의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전처리를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수행합니다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검증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분리하고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교차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검증을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일반화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평가합니다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95400" y="6743700"/>
            <a:ext cx="150495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하이퍼파라미터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최적화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모델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평가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8100" y="7480300"/>
            <a:ext cx="150241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그리드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서치와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베이지안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최적화를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활용하여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하이퍼파라미터를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최적화합니다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RMSE(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값과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실제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값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간의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오차의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제곱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평균의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제곱근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), MAE(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값과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실제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값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간의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절대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오차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), R-squared(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얼마나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설명하는지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나타냄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0~1)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등의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지표로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평가하고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과적합을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방지하기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위한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정규화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기법을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적용합니다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8800" y="609600"/>
            <a:ext cx="163195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 spc="-100">
                <a:solidFill>
                  <a:srgbClr val="000000"/>
                </a:solidFill>
                <a:ea typeface="Gothic A1 SemiBold"/>
              </a:rPr>
              <a:t>목차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2260600"/>
            <a:ext cx="7835900" cy="3302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70800" y="2451100"/>
            <a:ext cx="444500" cy="444500"/>
          </a:xfrm>
          <a:prstGeom prst="rect">
            <a:avLst/>
          </a:prstGeom>
          <a:effectLst>
            <a:outerShdw dir="5400000" dist="41480" blurRad="6033">
              <a:srgbClr val="000000">
                <a:alpha val="41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72400" y="2565400"/>
            <a:ext cx="254000" cy="2286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104900" y="2832100"/>
            <a:ext cx="63881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1.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프로젝트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개요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및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목표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4900" y="3467100"/>
            <a:ext cx="70739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프로젝트의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배경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필요성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주요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목표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기대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효과에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대한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소개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88400" y="2247900"/>
            <a:ext cx="7835900" cy="3314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773400" y="2438400"/>
            <a:ext cx="444500" cy="444500"/>
          </a:xfrm>
          <a:prstGeom prst="rect">
            <a:avLst/>
          </a:prstGeom>
          <a:effectLst>
            <a:outerShdw dir="5400000" dist="41480" blurRad="6033">
              <a:srgbClr val="000000">
                <a:alpha val="41000"/>
              </a:srgbClr>
            </a:outerShdw>
          </a:effectLst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862300" y="2552700"/>
            <a:ext cx="254000" cy="228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9194800" y="2819400"/>
            <a:ext cx="63881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3.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예측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결과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및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분석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94800" y="3467100"/>
            <a:ext cx="70739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결과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최적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재배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조건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도출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시각화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해석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제시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5943600"/>
            <a:ext cx="7835900" cy="33020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70800" y="6134100"/>
            <a:ext cx="444500" cy="444500"/>
          </a:xfrm>
          <a:prstGeom prst="rect">
            <a:avLst/>
          </a:prstGeom>
          <a:effectLst>
            <a:outerShdw dir="5400000" dist="41480" blurRad="6033">
              <a:srgbClr val="000000">
                <a:alpha val="41000"/>
              </a:srgbClr>
            </a:outerShdw>
          </a:effectLst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72400" y="6235700"/>
            <a:ext cx="254000" cy="2286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04900" y="6515100"/>
            <a:ext cx="63881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2.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데이터셋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및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모델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구조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4900" y="7150100"/>
            <a:ext cx="70739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사용할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데이터셋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주요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제안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구조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방법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설명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88400" y="5930900"/>
            <a:ext cx="7835900" cy="33147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773400" y="6134100"/>
            <a:ext cx="444500" cy="444500"/>
          </a:xfrm>
          <a:prstGeom prst="rect">
            <a:avLst/>
          </a:prstGeom>
          <a:effectLst>
            <a:outerShdw dir="5400000" dist="41480" blurRad="6033">
              <a:srgbClr val="000000">
                <a:alpha val="41000"/>
              </a:srgbClr>
            </a:outerShdw>
          </a:effectLst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862300" y="6235700"/>
            <a:ext cx="254000" cy="2286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9194800" y="6502400"/>
            <a:ext cx="63881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4.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농업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생산성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향상</a:t>
            </a:r>
            <a:r>
              <a:rPr lang="en-US" sz="2400" b="false" i="false" u="none" strike="noStrike">
                <a:solidFill>
                  <a:srgbClr val="000000"/>
                </a:solidFill>
                <a:latin typeface="Gothic A1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othic A1 Bold"/>
              </a:rPr>
              <a:t>전략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194800" y="7150100"/>
            <a:ext cx="70739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활용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방안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자원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관리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최적화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경제적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이점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환경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대응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전략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논의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서론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목표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5918200"/>
            <a:ext cx="5016500" cy="3670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65200" y="64897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프로젝트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배경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및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필요성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5200" y="7213600"/>
            <a:ext cx="46990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변화로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인한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농업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생산성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저하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문제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해결을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위한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식물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조건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최적화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필요성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증대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59500" y="5918200"/>
            <a:ext cx="5016500" cy="3670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311900" y="64897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5F5F5"/>
                </a:solidFill>
                <a:ea typeface="Gothic A1 SemiBold"/>
              </a:rPr>
              <a:t>주요</a:t>
            </a:r>
            <a:r>
              <a:rPr lang="en-US" sz="2400" b="false" i="false" u="none" strike="noStrike">
                <a:solidFill>
                  <a:srgbClr val="F5F5F5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5F5F5"/>
                </a:solidFill>
                <a:ea typeface="Gothic A1 SemiBold"/>
              </a:rPr>
              <a:t>목표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11900" y="7213600"/>
            <a:ext cx="46990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특정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식물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종의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단계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예측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모델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구축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최적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재배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조건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도출을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통한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농업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생산성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향상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06200" y="5918200"/>
            <a:ext cx="5016500" cy="3670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2800" y="2679700"/>
            <a:ext cx="5016500" cy="3048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159500" y="2679700"/>
            <a:ext cx="5016500" cy="3048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506200" y="2667000"/>
            <a:ext cx="5016500" cy="30480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1658600" y="6489700"/>
            <a:ext cx="4711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기대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효과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58600" y="7213600"/>
            <a:ext cx="46990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농업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생산성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향상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빠른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생산과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경쟁력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강화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자원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효율성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증대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대응력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강화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지속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가능한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농업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실현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91500" y="2552700"/>
            <a:ext cx="8331200" cy="336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91500" y="5994400"/>
            <a:ext cx="8331200" cy="3352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8100" y="1257300"/>
            <a:ext cx="199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필요성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32800" y="3314700"/>
            <a:ext cx="78994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농업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생산성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향상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32800" y="4038600"/>
            <a:ext cx="7886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정확한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속도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농업의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생산성을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극대화하는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핵심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역할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기반으로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적절한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시기에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비료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공급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전략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결정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작물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손실을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줄이고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수확량을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극대화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2800" y="2552700"/>
            <a:ext cx="7264400" cy="3365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12800" y="5994400"/>
            <a:ext cx="7264400" cy="3352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8432800" y="6743700"/>
            <a:ext cx="78994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환경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변화</a:t>
            </a:r>
            <a:r>
              <a:rPr lang="en-US" sz="27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othic A1 SemiBold"/>
              </a:rPr>
              <a:t>대응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32800" y="7480300"/>
            <a:ext cx="78867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변화의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변동성이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농작물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생장에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미치는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영향을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분석하여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최적의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조건을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도출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시뮬레이션을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예상되는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조건에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따라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재배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환경을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조정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작물의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생장에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미치는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부정적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영향을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최소화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8200" y="7467600"/>
            <a:ext cx="7289800" cy="1816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해외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연구팀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전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지구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농업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생산성에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대한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기후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요인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분석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분석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결과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기후변화로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농업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생산성이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21%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감소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왼쪽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/ total factor productivity -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온도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그래프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오른쪽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/ total factor productivity -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강수량</a:t>
            </a:r>
            <a:r>
              <a:rPr lang="en-US" sz="20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thic A1 Light"/>
              </a:rPr>
              <a:t>그래프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0100" y="6565900"/>
            <a:ext cx="73025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Gothic A1 SemiBold"/>
              </a:rPr>
              <a:t>농업</a:t>
            </a:r>
            <a:r>
              <a:rPr lang="en-US" sz="25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othic A1 SemiBold"/>
              </a:rPr>
              <a:t>총요소생산성</a:t>
            </a:r>
            <a:r>
              <a:rPr lang="en-US" sz="2500" b="false" i="false" u="none" strike="noStrike">
                <a:solidFill>
                  <a:srgbClr val="000000"/>
                </a:solidFill>
                <a:latin typeface="Gothic A1 SemiBold"/>
              </a:rPr>
              <a:t>(TFP)</a:t>
            </a:r>
            <a:r>
              <a:rPr lang="ko-KR" sz="2500" b="false" i="false" u="none" strike="noStrike">
                <a:solidFill>
                  <a:srgbClr val="000000"/>
                </a:solidFill>
                <a:ea typeface="Gothic A1 SemiBold"/>
              </a:rPr>
              <a:t>와</a:t>
            </a:r>
            <a:r>
              <a:rPr lang="en-US" sz="25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othic A1 SemiBold"/>
              </a:rPr>
              <a:t>기후</a:t>
            </a:r>
            <a:r>
              <a:rPr lang="en-US" sz="25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othic A1 SemiBold"/>
              </a:rPr>
              <a:t>요인</a:t>
            </a:r>
            <a:r>
              <a:rPr lang="en-US" sz="25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othic A1 SemiBold"/>
              </a:rPr>
              <a:t>그래프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2755900"/>
            <a:ext cx="14655800" cy="1028700"/>
          </a:xfrm>
          <a:prstGeom prst="rect">
            <a:avLst/>
          </a:prstGeom>
          <a:effectLst>
            <a:outerShdw dir="5400000" dist="95068" blurRad="26409">
              <a:srgbClr val="000000">
                <a:alpha val="16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955800" y="3048000"/>
            <a:ext cx="13436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기후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변화와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농작물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성장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연구분석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4178300"/>
            <a:ext cx="7772400" cy="5168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8700" y="5562600"/>
            <a:ext cx="3302000" cy="3594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033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온도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변화의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영향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50300" y="4178300"/>
            <a:ext cx="7772400" cy="515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940800" y="5549900"/>
            <a:ext cx="3302000" cy="3594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관련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연구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기존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모델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분석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21200" y="5575300"/>
            <a:ext cx="3898900" cy="351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Lobell et al. (2008)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연구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: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변화가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주요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작물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수확량에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미치는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영향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온도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1°C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상승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작물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속도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수확량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감소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확인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  <a:b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</a:br>
            <a:b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</a:b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좌측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그래프이며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상단부터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순서대로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보리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옥수수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40800" y="4864100"/>
            <a:ext cx="7404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수분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스트레스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58700" y="5575300"/>
            <a:ext cx="3898900" cy="351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Adhikari et al. (2020)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연구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: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변화로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인한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강수량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감소와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같은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환경적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요인이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작물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수확에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미치는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영향을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 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지역에서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가뭄으로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인해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수확량이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15-20%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감소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확인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 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스트레스는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초기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단계에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특히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치명적이며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이는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주기를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단축하고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최종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수확량에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영향을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미침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2755900"/>
            <a:ext cx="14655800" cy="1028700"/>
          </a:xfrm>
          <a:prstGeom prst="rect">
            <a:avLst/>
          </a:prstGeom>
          <a:effectLst>
            <a:outerShdw dir="5400000" dist="95068" blurRad="26409">
              <a:srgbClr val="000000">
                <a:alpha val="16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955800" y="3048000"/>
            <a:ext cx="13436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 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기존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작물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성장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예측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모델에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대한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분석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4178300"/>
            <a:ext cx="15709900" cy="5168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08100" y="4622800"/>
            <a:ext cx="147320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기존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작물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성장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예측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othic A1 SemiBold"/>
              </a:rPr>
              <a:t>모델</a:t>
            </a:r>
            <a:r>
              <a:rPr lang="en-US" sz="2600" b="false" i="false" u="none" strike="noStrike">
                <a:solidFill>
                  <a:srgbClr val="000000"/>
                </a:solidFill>
                <a:latin typeface="Gothic A1 SemiBold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33500" y="4673600"/>
            <a:ext cx="4051300" cy="2082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33500" y="6769100"/>
            <a:ext cx="4051300" cy="21209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관련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연구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기존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모델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분석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84900" y="5156200"/>
            <a:ext cx="98679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효율적인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작물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재배를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위한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LSTM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작물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잎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증량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해당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연구는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상추의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일별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잎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중량을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AI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생성하여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작물의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수확량을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최대로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끌어올릴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있는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시간대별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최적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환경을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한계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: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짧은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관측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기간과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중복되는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변수들로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인해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오차가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높음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398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35100"/>
            <a:ext cx="4318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27700" y="2641600"/>
            <a:ext cx="588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"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시도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정착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고객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확보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"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2800" y="2552700"/>
            <a:ext cx="15709900" cy="678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2946400"/>
            <a:ext cx="11214100" cy="1752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2959100"/>
            <a:ext cx="3175000" cy="173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5067300"/>
            <a:ext cx="11214100" cy="1752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5080000"/>
            <a:ext cx="3175000" cy="173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7200900"/>
            <a:ext cx="11214100" cy="1752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7213600"/>
            <a:ext cx="3175000" cy="1739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기존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연구의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한계와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개선점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9700" y="36195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기존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연구의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한계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65700" y="3251200"/>
            <a:ext cx="10807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기존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연구에서는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단일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활용하여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작물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예측을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수행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  <a:b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</a:b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머신러닝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비선형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관계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처리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 but,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시간적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패턴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한계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딥러닝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시계열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시간적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패턴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 but,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특성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선택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취약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9700" y="57404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본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프로젝트의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개선점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65700" y="5372100"/>
            <a:ext cx="108077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랜덤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포레스트와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LSTM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결합하여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기존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한계를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극복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랜덤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포레스트를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활용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중요도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분석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비선형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관계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처리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- LSTM,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작물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과정의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시간적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패턴을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학습하여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장기적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의존성과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단기적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반영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/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9700" y="78740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기대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효과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700" y="7505700"/>
            <a:ext cx="10807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예측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정확도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향상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하이브리드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효율적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자원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관리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비료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에너지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생산성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향상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/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정확한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예측과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맞춤형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재배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전략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398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35100"/>
            <a:ext cx="4318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27700" y="2641600"/>
            <a:ext cx="588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"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시도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빠른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정착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고객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thic A1 SemiBold"/>
              </a:rPr>
              <a:t>확보</a:t>
            </a:r>
            <a:r>
              <a:rPr lang="en-US" sz="3000" b="false" i="false" u="none" strike="noStrike">
                <a:solidFill>
                  <a:srgbClr val="000000"/>
                </a:solidFill>
                <a:latin typeface="Gothic A1 SemiBold"/>
              </a:rPr>
              <a:t>"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2800" y="2552700"/>
            <a:ext cx="15709900" cy="678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2946400"/>
            <a:ext cx="11214100" cy="1752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2959100"/>
            <a:ext cx="3175000" cy="173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5067300"/>
            <a:ext cx="11214100" cy="1752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5080000"/>
            <a:ext cx="3175000" cy="173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7200900"/>
            <a:ext cx="11214100" cy="1752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7213600"/>
            <a:ext cx="3175000" cy="1739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데이터셋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변수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설명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9700" y="36195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사용할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데이터셋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소개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65700" y="3251200"/>
            <a:ext cx="108077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Kaggle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Crop Recommendation Dataset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활용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기후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조건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작물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관련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포함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9700" y="57404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주요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변수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65700" y="5372100"/>
            <a:ext cx="108077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온도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(°C),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습도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(%),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빛의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양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(Lux),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토양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pH,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속도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(cm/week),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등의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변수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사용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9700" y="78740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전처리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SemiBold"/>
              </a:rPr>
              <a:t>방법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700" y="7505700"/>
            <a:ext cx="10807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결측값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처리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정규화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시계열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분할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등의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전처리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과정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수행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 scikit-learn (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머신러닝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분석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), TensorFlow/Keras(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딥러닝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시계열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예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), Hyperopt(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하이퍼파라미터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최적화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성능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개선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)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라이브러리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Regular"/>
              </a:rPr>
              <a:t>활용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Regular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52500"/>
            <a:ext cx="15709900" cy="137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4300" y="1257300"/>
            <a:ext cx="762000" cy="762000"/>
          </a:xfrm>
          <a:prstGeom prst="rect">
            <a:avLst/>
          </a:prstGeom>
          <a:effectLst>
            <a:outerShdw dir="5400000" dist="70338" blurRad="17348">
              <a:srgbClr val="000000">
                <a:alpha val="4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1447800"/>
            <a:ext cx="4318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35500" y="0"/>
            <a:ext cx="9525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76800" y="9588500"/>
            <a:ext cx="482600" cy="469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304800"/>
            <a:ext cx="5207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444500"/>
            <a:ext cx="5207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51400" y="571500"/>
            <a:ext cx="520700" cy="50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8100" y="1295400"/>
            <a:ext cx="13881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제안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모델</a:t>
            </a:r>
            <a:r>
              <a:rPr lang="en-US" sz="3600" b="false" i="false" u="none" strike="noStrike">
                <a:solidFill>
                  <a:srgbClr val="000000"/>
                </a:solidFill>
                <a:latin typeface="Gothic A1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Gothic A1 SemiBold"/>
              </a:rPr>
              <a:t>구조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2806700"/>
            <a:ext cx="3873500" cy="678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62500" y="2806700"/>
            <a:ext cx="3873500" cy="6781800"/>
          </a:xfrm>
          <a:prstGeom prst="rect">
            <a:avLst/>
          </a:prstGeom>
          <a:effectLst>
            <a:outerShdw dir="5400000" dist="267726" blurRad="279260">
              <a:srgbClr val="000000">
                <a:alpha val="10000"/>
              </a:srgbClr>
            </a:outerShdw>
          </a:effectLst>
        </p:spPr>
      </p:pic>
      <p:sp>
        <p:nvSpPr>
          <p:cNvPr name="TextBox 15" id="15"/>
          <p:cNvSpPr txBox="true"/>
          <p:nvPr/>
        </p:nvSpPr>
        <p:spPr>
          <a:xfrm rot="0">
            <a:off x="1130300" y="3708400"/>
            <a:ext cx="3238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머신러닝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모델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6500" y="4432300"/>
            <a:ext cx="3086100" cy="307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선형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회귀와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랜덤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포레스트를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활용하여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환경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변수와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속도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간의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관계를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분석합니다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선형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회귀는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단순하고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해석이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용이하며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랜덤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포레스트는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비선형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관계를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포착합니다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80000" y="3708400"/>
            <a:ext cx="3238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딥러닝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모델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0" y="4432300"/>
            <a:ext cx="3086100" cy="307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LSTM(Long Short-Term Memory)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네트워크를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사용하여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시계열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데이터의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장기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의존성을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학습합니다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이는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식물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성장의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복잡한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패턴을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포착하는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효과적입니다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.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12200" y="2806700"/>
            <a:ext cx="3873500" cy="678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61900" y="2806700"/>
            <a:ext cx="3873500" cy="6781800"/>
          </a:xfrm>
          <a:prstGeom prst="rect">
            <a:avLst/>
          </a:prstGeom>
          <a:effectLst>
            <a:outerShdw dir="5400000" dist="267726" blurRad="279260">
              <a:srgbClr val="000000">
                <a:alpha val="10000"/>
              </a:srgbClr>
            </a:outerShdw>
          </a:effectLst>
        </p:spPr>
      </p:pic>
      <p:sp>
        <p:nvSpPr>
          <p:cNvPr name="TextBox 21" id="21"/>
          <p:cNvSpPr txBox="true"/>
          <p:nvPr/>
        </p:nvSpPr>
        <p:spPr>
          <a:xfrm rot="0">
            <a:off x="9029700" y="3708400"/>
            <a:ext cx="3238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하이브리드</a:t>
            </a:r>
            <a:r>
              <a:rPr lang="en-US" sz="2400" b="false" i="false" u="none" strike="noStrike">
                <a:solidFill>
                  <a:srgbClr val="667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667FFF"/>
                </a:solidFill>
                <a:ea typeface="Gothic A1 SemiBold"/>
              </a:rPr>
              <a:t>모델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93200" y="4432300"/>
            <a:ext cx="3086100" cy="307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머신러닝과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딥러닝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모델의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장점을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결합한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하이브리드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접근법을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제안합니다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랜덤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포레스트로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중요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특성을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선별하고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, LSTM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시계열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예측을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수행하여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정확도를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othic A1 Light"/>
              </a:rPr>
              <a:t>높입니다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Gothic A1 Light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66700" y="3708400"/>
            <a:ext cx="3238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모델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평가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및</a:t>
            </a:r>
            <a:r>
              <a:rPr lang="en-US" sz="2400" b="false" i="false" u="none" strike="noStrike">
                <a:solidFill>
                  <a:srgbClr val="FFFFFF"/>
                </a:solidFill>
                <a:latin typeface="Gothic A1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Gothic A1 SemiBold"/>
              </a:rPr>
              <a:t>선택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42900" y="4432300"/>
            <a:ext cx="3086100" cy="307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각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모델의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성능을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비교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평가하여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최적의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모델을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선택합니다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.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정확도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계산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복잡성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해석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가능성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등을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종합적으로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고려하여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실제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적용에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가장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적합한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모델을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Gothic A1 Light"/>
              </a:rPr>
              <a:t>결정합니다</a:t>
            </a:r>
            <a:r>
              <a:rPr lang="en-US" sz="2200" b="false" i="false" u="none" strike="noStrike">
                <a:solidFill>
                  <a:srgbClr val="FFFFFF"/>
                </a:solidFill>
                <a:latin typeface="Gothic A1 Light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